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0" r:id="rId2"/>
    <p:sldId id="261" r:id="rId3"/>
    <p:sldId id="262" r:id="rId4"/>
    <p:sldId id="263" r:id="rId5"/>
    <p:sldId id="268" r:id="rId6"/>
    <p:sldId id="264" r:id="rId7"/>
    <p:sldId id="265" r:id="rId8"/>
    <p:sldId id="266" r:id="rId9"/>
    <p:sldId id="280" r:id="rId10"/>
    <p:sldId id="267" r:id="rId11"/>
    <p:sldId id="276" r:id="rId12"/>
    <p:sldId id="272" r:id="rId13"/>
    <p:sldId id="270" r:id="rId14"/>
    <p:sldId id="273" r:id="rId15"/>
    <p:sldId id="274" r:id="rId16"/>
    <p:sldId id="275" r:id="rId17"/>
    <p:sldId id="269" r:id="rId18"/>
    <p:sldId id="283" r:id="rId19"/>
    <p:sldId id="277" r:id="rId20"/>
    <p:sldId id="279" r:id="rId21"/>
    <p:sldId id="278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2">
          <p15:clr>
            <a:srgbClr val="A4A3A4"/>
          </p15:clr>
        </p15:guide>
        <p15:guide id="2" orient="horz" pos="1071">
          <p15:clr>
            <a:srgbClr val="A4A3A4"/>
          </p15:clr>
        </p15:guide>
        <p15:guide id="3" pos="181">
          <p15:clr>
            <a:srgbClr val="A4A3A4"/>
          </p15:clr>
        </p15:guide>
        <p15:guide id="4" pos="5579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70" autoAdjust="0"/>
    <p:restoredTop sz="82609" autoAdjust="0"/>
  </p:normalViewPr>
  <p:slideViewPr>
    <p:cSldViewPr showGuides="1">
      <p:cViewPr varScale="1">
        <p:scale>
          <a:sx n="141" d="100"/>
          <a:sy n="141" d="100"/>
        </p:scale>
        <p:origin x="294" y="132"/>
      </p:cViewPr>
      <p:guideLst>
        <p:guide orient="horz" pos="3952"/>
        <p:guide orient="horz" pos="1071"/>
        <p:guide pos="181"/>
        <p:guide pos="557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23" d="100"/>
          <a:sy n="123" d="100"/>
        </p:scale>
        <p:origin x="-409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FBEC98-D241-4B43-85D1-9576701AFFF8}" type="doc">
      <dgm:prSet loTypeId="urn:microsoft.com/office/officeart/2005/8/layout/hProcess9" loCatId="process" qsTypeId="urn:microsoft.com/office/officeart/2005/8/quickstyle/3d1" qsCatId="3D" csTypeId="urn:microsoft.com/office/officeart/2005/8/colors/accent6_4" csCatId="accent6" phldr="1"/>
      <dgm:spPr/>
    </dgm:pt>
    <dgm:pt modelId="{8B6A9ADF-4253-4E23-A1D9-3F808A383992}">
      <dgm:prSet phldrT="[Text]"/>
      <dgm:spPr/>
      <dgm:t>
        <a:bodyPr/>
        <a:lstStyle/>
        <a:p>
          <a:r>
            <a:rPr lang="de-DE" dirty="0" smtClean="0"/>
            <a:t>Bis 01.03 Schulungen</a:t>
          </a:r>
          <a:endParaRPr lang="de-DE" dirty="0"/>
        </a:p>
      </dgm:t>
    </dgm:pt>
    <dgm:pt modelId="{30FC4AF4-6C73-4E4E-BDE7-FAF37979D032}" type="parTrans" cxnId="{C850F52C-3478-410A-A150-67ABD06520B3}">
      <dgm:prSet/>
      <dgm:spPr/>
      <dgm:t>
        <a:bodyPr/>
        <a:lstStyle/>
        <a:p>
          <a:endParaRPr lang="de-DE"/>
        </a:p>
      </dgm:t>
    </dgm:pt>
    <dgm:pt modelId="{09527EAC-5D30-47BE-B6D1-DD4B90A48E29}" type="sibTrans" cxnId="{C850F52C-3478-410A-A150-67ABD06520B3}">
      <dgm:prSet/>
      <dgm:spPr/>
      <dgm:t>
        <a:bodyPr/>
        <a:lstStyle/>
        <a:p>
          <a:endParaRPr lang="de-DE"/>
        </a:p>
      </dgm:t>
    </dgm:pt>
    <dgm:pt modelId="{A898E07A-5835-48F0-BBF5-0ED0D5F6D291}">
      <dgm:prSet phldrT="[Text]"/>
      <dgm:spPr/>
      <dgm:t>
        <a:bodyPr/>
        <a:lstStyle/>
        <a:p>
          <a:r>
            <a:rPr lang="de-DE" b="1" dirty="0" smtClean="0">
              <a:solidFill>
                <a:schemeClr val="bg1"/>
              </a:solidFill>
            </a:rPr>
            <a:t>01.03 Offizieller Start der SER</a:t>
          </a:r>
          <a:endParaRPr lang="de-DE" b="1" dirty="0">
            <a:solidFill>
              <a:schemeClr val="bg1"/>
            </a:solidFill>
          </a:endParaRPr>
        </a:p>
      </dgm:t>
    </dgm:pt>
    <dgm:pt modelId="{4F2D76E6-BAB2-4950-9172-21163CA622D6}" type="parTrans" cxnId="{3DEA43F4-5368-4CDE-A7D6-27F31FA17C08}">
      <dgm:prSet/>
      <dgm:spPr/>
      <dgm:t>
        <a:bodyPr/>
        <a:lstStyle/>
        <a:p>
          <a:endParaRPr lang="de-DE"/>
        </a:p>
      </dgm:t>
    </dgm:pt>
    <dgm:pt modelId="{8200009D-BF58-44FA-8A2C-465C85DB73E6}" type="sibTrans" cxnId="{3DEA43F4-5368-4CDE-A7D6-27F31FA17C08}">
      <dgm:prSet/>
      <dgm:spPr/>
      <dgm:t>
        <a:bodyPr/>
        <a:lstStyle/>
        <a:p>
          <a:endParaRPr lang="de-DE"/>
        </a:p>
      </dgm:t>
    </dgm:pt>
    <dgm:pt modelId="{C4DF49AF-FCA8-4386-840D-81E36BFEECDF}">
      <dgm:prSet phldrT="[Text]"/>
      <dgm:spPr/>
      <dgm:t>
        <a:bodyPr/>
        <a:lstStyle/>
        <a:p>
          <a:r>
            <a:rPr lang="de-DE" dirty="0" smtClean="0"/>
            <a:t>Sommer 2026: Feedback und Evaluation</a:t>
          </a:r>
          <a:endParaRPr lang="de-DE" dirty="0"/>
        </a:p>
      </dgm:t>
    </dgm:pt>
    <dgm:pt modelId="{812525AB-66A2-488C-BA64-A1729DCFC354}" type="parTrans" cxnId="{646290BC-18B3-4C78-A399-B8864561F8E1}">
      <dgm:prSet/>
      <dgm:spPr/>
      <dgm:t>
        <a:bodyPr/>
        <a:lstStyle/>
        <a:p>
          <a:endParaRPr lang="de-DE"/>
        </a:p>
      </dgm:t>
    </dgm:pt>
    <dgm:pt modelId="{B1D21F2F-98EC-44B2-8ED8-6089AFD656F7}" type="sibTrans" cxnId="{646290BC-18B3-4C78-A399-B8864561F8E1}">
      <dgm:prSet/>
      <dgm:spPr/>
      <dgm:t>
        <a:bodyPr/>
        <a:lstStyle/>
        <a:p>
          <a:endParaRPr lang="de-DE"/>
        </a:p>
      </dgm:t>
    </dgm:pt>
    <dgm:pt modelId="{4896C096-4832-40AA-BD26-86439C0FCC58}">
      <dgm:prSet phldrT="[Text]"/>
      <dgm:spPr/>
      <dgm:t>
        <a:bodyPr/>
        <a:lstStyle/>
        <a:p>
          <a:r>
            <a:rPr lang="de-DE" dirty="0" smtClean="0"/>
            <a:t>Ggf. Erarbeitung weiterer SER</a:t>
          </a:r>
          <a:endParaRPr lang="de-DE" dirty="0"/>
        </a:p>
      </dgm:t>
    </dgm:pt>
    <dgm:pt modelId="{49308096-C781-42DE-A19E-ABECC5FC9B9E}" type="parTrans" cxnId="{A958BC09-80F0-4E2C-8A72-FDCCFD582C43}">
      <dgm:prSet/>
      <dgm:spPr/>
      <dgm:t>
        <a:bodyPr/>
        <a:lstStyle/>
        <a:p>
          <a:endParaRPr lang="de-DE"/>
        </a:p>
      </dgm:t>
    </dgm:pt>
    <dgm:pt modelId="{2FD1F2AF-3F43-4E5D-AABA-F4AC66B4832A}" type="sibTrans" cxnId="{A958BC09-80F0-4E2C-8A72-FDCCFD582C43}">
      <dgm:prSet/>
      <dgm:spPr/>
      <dgm:t>
        <a:bodyPr/>
        <a:lstStyle/>
        <a:p>
          <a:endParaRPr lang="de-DE"/>
        </a:p>
      </dgm:t>
    </dgm:pt>
    <dgm:pt modelId="{5EEB6E5B-429A-4899-897F-F7EBC6BF7FB0}" type="pres">
      <dgm:prSet presAssocID="{F3FBEC98-D241-4B43-85D1-9576701AFFF8}" presName="CompostProcess" presStyleCnt="0">
        <dgm:presLayoutVars>
          <dgm:dir/>
          <dgm:resizeHandles val="exact"/>
        </dgm:presLayoutVars>
      </dgm:prSet>
      <dgm:spPr/>
    </dgm:pt>
    <dgm:pt modelId="{F3F7BA8D-D865-4225-8E7B-B51FF1EB7F5C}" type="pres">
      <dgm:prSet presAssocID="{F3FBEC98-D241-4B43-85D1-9576701AFFF8}" presName="arrow" presStyleLbl="bgShp" presStyleIdx="0" presStyleCnt="1"/>
      <dgm:spPr/>
    </dgm:pt>
    <dgm:pt modelId="{47A0C4B3-1BC8-46DF-BE3C-6F8533AFC1AC}" type="pres">
      <dgm:prSet presAssocID="{F3FBEC98-D241-4B43-85D1-9576701AFFF8}" presName="linearProcess" presStyleCnt="0"/>
      <dgm:spPr/>
    </dgm:pt>
    <dgm:pt modelId="{6C11E759-8558-41A1-8E8B-C61A5FC6B810}" type="pres">
      <dgm:prSet presAssocID="{8B6A9ADF-4253-4E23-A1D9-3F808A383992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E6036C8-DA32-4B2A-A3AB-513C463175E6}" type="pres">
      <dgm:prSet presAssocID="{09527EAC-5D30-47BE-B6D1-DD4B90A48E29}" presName="sibTrans" presStyleCnt="0"/>
      <dgm:spPr/>
    </dgm:pt>
    <dgm:pt modelId="{6F8E8236-BB82-4BFC-9472-BCA434163F2D}" type="pres">
      <dgm:prSet presAssocID="{A898E07A-5835-48F0-BBF5-0ED0D5F6D291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64B0F9C-A121-4C61-86DD-72DD24B1DDC4}" type="pres">
      <dgm:prSet presAssocID="{8200009D-BF58-44FA-8A2C-465C85DB73E6}" presName="sibTrans" presStyleCnt="0"/>
      <dgm:spPr/>
    </dgm:pt>
    <dgm:pt modelId="{C9BE3252-653B-4AAD-9693-D220708DC084}" type="pres">
      <dgm:prSet presAssocID="{C4DF49AF-FCA8-4386-840D-81E36BFEECDF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F043052-5D9E-439C-9AF3-7DE8FC436719}" type="pres">
      <dgm:prSet presAssocID="{B1D21F2F-98EC-44B2-8ED8-6089AFD656F7}" presName="sibTrans" presStyleCnt="0"/>
      <dgm:spPr/>
    </dgm:pt>
    <dgm:pt modelId="{30441754-E545-4709-8614-5EB50B10FEDF}" type="pres">
      <dgm:prSet presAssocID="{4896C096-4832-40AA-BD26-86439C0FCC58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46290BC-18B3-4C78-A399-B8864561F8E1}" srcId="{F3FBEC98-D241-4B43-85D1-9576701AFFF8}" destId="{C4DF49AF-FCA8-4386-840D-81E36BFEECDF}" srcOrd="2" destOrd="0" parTransId="{812525AB-66A2-488C-BA64-A1729DCFC354}" sibTransId="{B1D21F2F-98EC-44B2-8ED8-6089AFD656F7}"/>
    <dgm:cxn modelId="{A958BC09-80F0-4E2C-8A72-FDCCFD582C43}" srcId="{F3FBEC98-D241-4B43-85D1-9576701AFFF8}" destId="{4896C096-4832-40AA-BD26-86439C0FCC58}" srcOrd="3" destOrd="0" parTransId="{49308096-C781-42DE-A19E-ABECC5FC9B9E}" sibTransId="{2FD1F2AF-3F43-4E5D-AABA-F4AC66B4832A}"/>
    <dgm:cxn modelId="{BA97F9BE-778D-42D0-813F-E37944A38392}" type="presOf" srcId="{F3FBEC98-D241-4B43-85D1-9576701AFFF8}" destId="{5EEB6E5B-429A-4899-897F-F7EBC6BF7FB0}" srcOrd="0" destOrd="0" presId="urn:microsoft.com/office/officeart/2005/8/layout/hProcess9"/>
    <dgm:cxn modelId="{686D0F62-BEC6-4274-AF3A-9D02AADB6FDE}" type="presOf" srcId="{8B6A9ADF-4253-4E23-A1D9-3F808A383992}" destId="{6C11E759-8558-41A1-8E8B-C61A5FC6B810}" srcOrd="0" destOrd="0" presId="urn:microsoft.com/office/officeart/2005/8/layout/hProcess9"/>
    <dgm:cxn modelId="{922C1197-C8D8-426D-89C1-4D63183E34AC}" type="presOf" srcId="{C4DF49AF-FCA8-4386-840D-81E36BFEECDF}" destId="{C9BE3252-653B-4AAD-9693-D220708DC084}" srcOrd="0" destOrd="0" presId="urn:microsoft.com/office/officeart/2005/8/layout/hProcess9"/>
    <dgm:cxn modelId="{B1AF894A-45FF-44FA-A40A-8F04BFBFBD6E}" type="presOf" srcId="{A898E07A-5835-48F0-BBF5-0ED0D5F6D291}" destId="{6F8E8236-BB82-4BFC-9472-BCA434163F2D}" srcOrd="0" destOrd="0" presId="urn:microsoft.com/office/officeart/2005/8/layout/hProcess9"/>
    <dgm:cxn modelId="{C850F52C-3478-410A-A150-67ABD06520B3}" srcId="{F3FBEC98-D241-4B43-85D1-9576701AFFF8}" destId="{8B6A9ADF-4253-4E23-A1D9-3F808A383992}" srcOrd="0" destOrd="0" parTransId="{30FC4AF4-6C73-4E4E-BDE7-FAF37979D032}" sibTransId="{09527EAC-5D30-47BE-B6D1-DD4B90A48E29}"/>
    <dgm:cxn modelId="{E5BAB4C8-1BEC-4BF4-9A84-754641F8BA42}" type="presOf" srcId="{4896C096-4832-40AA-BD26-86439C0FCC58}" destId="{30441754-E545-4709-8614-5EB50B10FEDF}" srcOrd="0" destOrd="0" presId="urn:microsoft.com/office/officeart/2005/8/layout/hProcess9"/>
    <dgm:cxn modelId="{3DEA43F4-5368-4CDE-A7D6-27F31FA17C08}" srcId="{F3FBEC98-D241-4B43-85D1-9576701AFFF8}" destId="{A898E07A-5835-48F0-BBF5-0ED0D5F6D291}" srcOrd="1" destOrd="0" parTransId="{4F2D76E6-BAB2-4950-9172-21163CA622D6}" sibTransId="{8200009D-BF58-44FA-8A2C-465C85DB73E6}"/>
    <dgm:cxn modelId="{ED8D2770-82CA-492E-867B-9D0D419F1271}" type="presParOf" srcId="{5EEB6E5B-429A-4899-897F-F7EBC6BF7FB0}" destId="{F3F7BA8D-D865-4225-8E7B-B51FF1EB7F5C}" srcOrd="0" destOrd="0" presId="urn:microsoft.com/office/officeart/2005/8/layout/hProcess9"/>
    <dgm:cxn modelId="{72C04F3A-01DE-468A-8CD2-3C618BD1C460}" type="presParOf" srcId="{5EEB6E5B-429A-4899-897F-F7EBC6BF7FB0}" destId="{47A0C4B3-1BC8-46DF-BE3C-6F8533AFC1AC}" srcOrd="1" destOrd="0" presId="urn:microsoft.com/office/officeart/2005/8/layout/hProcess9"/>
    <dgm:cxn modelId="{BF9EB5E8-57E1-4EE4-A35C-45D691524FD0}" type="presParOf" srcId="{47A0C4B3-1BC8-46DF-BE3C-6F8533AFC1AC}" destId="{6C11E759-8558-41A1-8E8B-C61A5FC6B810}" srcOrd="0" destOrd="0" presId="urn:microsoft.com/office/officeart/2005/8/layout/hProcess9"/>
    <dgm:cxn modelId="{81D06773-76F5-48DE-BB8F-7CD567F468A1}" type="presParOf" srcId="{47A0C4B3-1BC8-46DF-BE3C-6F8533AFC1AC}" destId="{1E6036C8-DA32-4B2A-A3AB-513C463175E6}" srcOrd="1" destOrd="0" presId="urn:microsoft.com/office/officeart/2005/8/layout/hProcess9"/>
    <dgm:cxn modelId="{CEFC5239-1A69-43F2-A36A-3D9BBC9E78CD}" type="presParOf" srcId="{47A0C4B3-1BC8-46DF-BE3C-6F8533AFC1AC}" destId="{6F8E8236-BB82-4BFC-9472-BCA434163F2D}" srcOrd="2" destOrd="0" presId="urn:microsoft.com/office/officeart/2005/8/layout/hProcess9"/>
    <dgm:cxn modelId="{64CA83AE-41EA-4BAB-96EC-D8C70D05775B}" type="presParOf" srcId="{47A0C4B3-1BC8-46DF-BE3C-6F8533AFC1AC}" destId="{064B0F9C-A121-4C61-86DD-72DD24B1DDC4}" srcOrd="3" destOrd="0" presId="urn:microsoft.com/office/officeart/2005/8/layout/hProcess9"/>
    <dgm:cxn modelId="{96BA2786-7E69-4965-8F30-FD0A0D90AA0D}" type="presParOf" srcId="{47A0C4B3-1BC8-46DF-BE3C-6F8533AFC1AC}" destId="{C9BE3252-653B-4AAD-9693-D220708DC084}" srcOrd="4" destOrd="0" presId="urn:microsoft.com/office/officeart/2005/8/layout/hProcess9"/>
    <dgm:cxn modelId="{200947DB-2B0E-44FB-805A-F474586AEB2A}" type="presParOf" srcId="{47A0C4B3-1BC8-46DF-BE3C-6F8533AFC1AC}" destId="{EF043052-5D9E-439C-9AF3-7DE8FC436719}" srcOrd="5" destOrd="0" presId="urn:microsoft.com/office/officeart/2005/8/layout/hProcess9"/>
    <dgm:cxn modelId="{F9DF9FE1-5F9B-4DC3-B63F-743C3784560B}" type="presParOf" srcId="{47A0C4B3-1BC8-46DF-BE3C-6F8533AFC1AC}" destId="{30441754-E545-4709-8614-5EB50B10FED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7BA8D-D865-4225-8E7B-B51FF1EB7F5C}">
      <dsp:nvSpPr>
        <dsp:cNvPr id="0" name=""/>
        <dsp:cNvSpPr/>
      </dsp:nvSpPr>
      <dsp:spPr>
        <a:xfrm>
          <a:off x="540059" y="0"/>
          <a:ext cx="6120680" cy="3816424"/>
        </a:xfrm>
        <a:prstGeom prst="rightArrow">
          <a:avLst/>
        </a:prstGeom>
        <a:gradFill rotWithShape="0">
          <a:gsLst>
            <a:gs pos="0">
              <a:schemeClr val="accent6">
                <a:tint val="55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55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55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C11E759-8558-41A1-8E8B-C61A5FC6B810}">
      <dsp:nvSpPr>
        <dsp:cNvPr id="0" name=""/>
        <dsp:cNvSpPr/>
      </dsp:nvSpPr>
      <dsp:spPr>
        <a:xfrm>
          <a:off x="3603" y="1144927"/>
          <a:ext cx="1733395" cy="1526569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 smtClean="0"/>
            <a:t>Bis 01.03 Schulungen</a:t>
          </a:r>
          <a:endParaRPr lang="de-DE" sz="1900" kern="1200" dirty="0"/>
        </a:p>
      </dsp:txBody>
      <dsp:txXfrm>
        <a:off x="78124" y="1219448"/>
        <a:ext cx="1584353" cy="1377527"/>
      </dsp:txXfrm>
    </dsp:sp>
    <dsp:sp modelId="{6F8E8236-BB82-4BFC-9472-BCA434163F2D}">
      <dsp:nvSpPr>
        <dsp:cNvPr id="0" name=""/>
        <dsp:cNvSpPr/>
      </dsp:nvSpPr>
      <dsp:spPr>
        <a:xfrm>
          <a:off x="1823669" y="1144927"/>
          <a:ext cx="1733395" cy="1526569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144055"/>
                <a:satOff val="1817"/>
                <a:lumOff val="19744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144055"/>
                <a:satOff val="1817"/>
                <a:lumOff val="19744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144055"/>
                <a:satOff val="1817"/>
                <a:lumOff val="1974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b="1" kern="1200" dirty="0" smtClean="0">
              <a:solidFill>
                <a:schemeClr val="bg1"/>
              </a:solidFill>
            </a:rPr>
            <a:t>01.03 Offizieller Start der SER</a:t>
          </a:r>
          <a:endParaRPr lang="de-DE" sz="1900" b="1" kern="1200" dirty="0">
            <a:solidFill>
              <a:schemeClr val="bg1"/>
            </a:solidFill>
          </a:endParaRPr>
        </a:p>
      </dsp:txBody>
      <dsp:txXfrm>
        <a:off x="1898190" y="1219448"/>
        <a:ext cx="1584353" cy="1377527"/>
      </dsp:txXfrm>
    </dsp:sp>
    <dsp:sp modelId="{C9BE3252-653B-4AAD-9693-D220708DC084}">
      <dsp:nvSpPr>
        <dsp:cNvPr id="0" name=""/>
        <dsp:cNvSpPr/>
      </dsp:nvSpPr>
      <dsp:spPr>
        <a:xfrm>
          <a:off x="3643734" y="1144927"/>
          <a:ext cx="1733395" cy="1526569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288109"/>
                <a:satOff val="3635"/>
                <a:lumOff val="39487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288109"/>
                <a:satOff val="3635"/>
                <a:lumOff val="39487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288109"/>
                <a:satOff val="3635"/>
                <a:lumOff val="394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 smtClean="0"/>
            <a:t>Sommer 2026: Feedback und Evaluation</a:t>
          </a:r>
          <a:endParaRPr lang="de-DE" sz="1900" kern="1200" dirty="0"/>
        </a:p>
      </dsp:txBody>
      <dsp:txXfrm>
        <a:off x="3718255" y="1219448"/>
        <a:ext cx="1584353" cy="1377527"/>
      </dsp:txXfrm>
    </dsp:sp>
    <dsp:sp modelId="{30441754-E545-4709-8614-5EB50B10FEDF}">
      <dsp:nvSpPr>
        <dsp:cNvPr id="0" name=""/>
        <dsp:cNvSpPr/>
      </dsp:nvSpPr>
      <dsp:spPr>
        <a:xfrm>
          <a:off x="5463800" y="1144927"/>
          <a:ext cx="1733395" cy="1526569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144055"/>
                <a:satOff val="1817"/>
                <a:lumOff val="19744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144055"/>
                <a:satOff val="1817"/>
                <a:lumOff val="19744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144055"/>
                <a:satOff val="1817"/>
                <a:lumOff val="1974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 smtClean="0"/>
            <a:t>Ggf. Erarbeitung weiterer SER</a:t>
          </a:r>
          <a:endParaRPr lang="de-DE" sz="1900" kern="1200" dirty="0"/>
        </a:p>
      </dsp:txBody>
      <dsp:txXfrm>
        <a:off x="5538321" y="1219448"/>
        <a:ext cx="1584353" cy="1377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33140-0886-4A82-B846-39F24CD2E1BA}" type="datetimeFigureOut">
              <a:rPr lang="de-DE" smtClean="0"/>
              <a:t>10.12.2025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749AD-9098-427B-A71D-C4AF468AA6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454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3269E-167A-4C0D-97D5-367C84124445}" type="datetimeFigureOut">
              <a:rPr lang="de-DE" smtClean="0"/>
              <a:t>10.12.2025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67DF8-822A-49AB-B31F-439C6934C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281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7800" indent="-1778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57188" indent="-179388" algn="l" defTabSz="914400" rtl="0" eaLnBrk="1" latinLnBrk="0" hangingPunct="1"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34988" indent="-1778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720725" indent="-185738" algn="l" defTabSz="914400" rtl="0" eaLnBrk="1" latinLnBrk="0" hangingPunct="1"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98525" indent="-1778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1447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Die Standard Einsatz Regeln dürfen</a:t>
            </a:r>
            <a:r>
              <a:rPr lang="de-DE" baseline="0" dirty="0" smtClean="0"/>
              <a:t> gerne ab sofort umgesetzt werden! Ab 1.3 wollen wir es aber unbedingt schaffen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826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Wir starten mit 2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StandardEinsatzRegeln</a:t>
            </a:r>
            <a:r>
              <a:rPr lang="de-DE" baseline="0" dirty="0" smtClean="0"/>
              <a:t>. Weitere könnten folgen. Mehr dazu letzte Folie.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293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SER</a:t>
            </a:r>
            <a:r>
              <a:rPr lang="de-DE" baseline="0" dirty="0" smtClean="0"/>
              <a:t> stellen nur eine Ergänzung der Grundsätze der </a:t>
            </a:r>
            <a:r>
              <a:rPr lang="de-DE" baseline="0" dirty="0" err="1" smtClean="0"/>
              <a:t>FwdVen</a:t>
            </a:r>
            <a:r>
              <a:rPr lang="de-DE" baseline="0" dirty="0" smtClean="0"/>
              <a:t> dar – diese gelten immer und sind Grundlage. Beispiel:  Grundsätze im Atemschutzeinsatz, Z.B. Der Atemschutztrupp ist für seine Sicherheit Verantwortlich (FwdV7) bleiben unberührt und müssen immer beachtet werden. Anderes Beispiel: Aufgaben der Trupps gemäß FwdV3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1817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Aufstellung kurz aufzeigen</a:t>
            </a:r>
            <a:r>
              <a:rPr lang="de-DE" baseline="0" dirty="0" smtClean="0"/>
              <a:t> und erklären</a:t>
            </a:r>
          </a:p>
          <a:p>
            <a:r>
              <a:rPr lang="de-DE" baseline="0" dirty="0" smtClean="0"/>
              <a:t>Natürlich in Sackgassen etc. anders agieren. Vor allem aber der Platz für die DLK ist sehr wichtig. Außerdem: Auf Anfahrt gerne per </a:t>
            </a:r>
            <a:r>
              <a:rPr lang="de-DE" baseline="0" dirty="0" err="1" smtClean="0"/>
              <a:t>Einsatztablet</a:t>
            </a:r>
            <a:r>
              <a:rPr lang="de-DE" baseline="0" dirty="0" smtClean="0"/>
              <a:t> erkunden wie Straßenbegebenheiten sind</a:t>
            </a:r>
          </a:p>
          <a:p>
            <a:r>
              <a:rPr lang="de-DE" baseline="0" dirty="0" smtClean="0"/>
              <a:t>Ausblick: Auf </a:t>
            </a:r>
            <a:r>
              <a:rPr lang="de-DE" baseline="0" dirty="0" err="1" smtClean="0"/>
              <a:t>Einsatztablets</a:t>
            </a:r>
            <a:r>
              <a:rPr lang="de-DE" baseline="0" dirty="0" smtClean="0"/>
              <a:t> kann man künftig den Standort der Fahrzeuge sehen, im eigenen </a:t>
            </a:r>
            <a:r>
              <a:rPr lang="de-DE" baseline="0" dirty="0" err="1" smtClean="0"/>
              <a:t>Ausrückebereich</a:t>
            </a:r>
            <a:r>
              <a:rPr lang="de-DE" baseline="0" dirty="0" smtClean="0"/>
              <a:t> (z.B. Weilheim </a:t>
            </a:r>
            <a:r>
              <a:rPr lang="de-DE" baseline="0" dirty="0" err="1" smtClean="0"/>
              <a:t>o.Ä</a:t>
            </a:r>
            <a:r>
              <a:rPr lang="de-DE" baseline="0" dirty="0" smtClean="0"/>
              <a:t>). Ist man </a:t>
            </a:r>
            <a:r>
              <a:rPr lang="de-DE" baseline="0" dirty="0" err="1" smtClean="0"/>
              <a:t>man</a:t>
            </a:r>
            <a:r>
              <a:rPr lang="de-DE" baseline="0" dirty="0" smtClean="0"/>
              <a:t> vermutlich stets das erste eintreffende LF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3482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Das 1. LF hat genug Wasser für einen Standardeinsatz und kann diesen beginnen, bis</a:t>
            </a:r>
            <a:r>
              <a:rPr lang="de-DE" baseline="0" dirty="0" smtClean="0"/>
              <a:t> das 2. LF an der Einsatzstelle ist. Wenn nicht ausreichend, muss GF reagieren und ggf. Maschinist/WT einbinden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9527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Jeder GF,</a:t>
            </a:r>
            <a:r>
              <a:rPr lang="de-DE" baseline="0" dirty="0" smtClean="0"/>
              <a:t> der Einheiten im Innenangriff hat Verantwortung für Freihalten der Rettungswege – Vorschläge an den Einsatzleiter verbessern die Sicherheit. Eine </a:t>
            </a:r>
            <a:r>
              <a:rPr lang="de-DE" baseline="0" dirty="0" err="1" smtClean="0"/>
              <a:t>Anleiterbereitschaft</a:t>
            </a:r>
            <a:r>
              <a:rPr lang="de-DE" baseline="0" dirty="0" smtClean="0"/>
              <a:t> kann durch GF auch selbstständig umgesetzt werden, wenn es zur Sicherheit dient! </a:t>
            </a:r>
          </a:p>
          <a:p>
            <a:r>
              <a:rPr lang="de-DE" baseline="0" dirty="0" smtClean="0"/>
              <a:t>Wenn nicht anders eingebunden, macht normalerweise die DLK eine Anleiterbereitschaft </a:t>
            </a:r>
          </a:p>
          <a:p>
            <a:r>
              <a:rPr lang="de-DE" baseline="0" dirty="0" smtClean="0"/>
              <a:t>Aber: Kann jedes LF treffen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7701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Die</a:t>
            </a:r>
            <a:r>
              <a:rPr lang="de-DE" baseline="0" dirty="0" smtClean="0"/>
              <a:t> Welt wird hier nicht neu erfunden ;-)</a:t>
            </a:r>
          </a:p>
          <a:p>
            <a:r>
              <a:rPr lang="de-DE" baseline="0" dirty="0" smtClean="0"/>
              <a:t>Ziel: Sobald </a:t>
            </a:r>
            <a:r>
              <a:rPr lang="de-DE" baseline="0" dirty="0" err="1" smtClean="0"/>
              <a:t>Einastztablets</a:t>
            </a:r>
            <a:r>
              <a:rPr lang="de-DE" baseline="0" dirty="0" smtClean="0"/>
              <a:t> vorhanden sind, sollen alle Fahrzeuge auch auf Anfahrt Gebäudepläne öffnen und Erkundungsaufträge abarbeiten </a:t>
            </a:r>
            <a:r>
              <a:rPr lang="de-DE" baseline="0" dirty="0" smtClean="0">
                <a:sym typeface="Wingdings" panose="05000000000000000000" pitchFamily="2" charset="2"/>
              </a:rPr>
              <a:t> hilft für den Ernstfall!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562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Das 1. LF hat genug Wasser für einen Standardeinsatz und kann diesen beginnen, bis</a:t>
            </a:r>
            <a:r>
              <a:rPr lang="de-DE" baseline="0" dirty="0" smtClean="0"/>
              <a:t> das 2. LF an der Einsatzstelle ist. Wenn nicht ausreichend, muss GF reagieren und ggf. Maschinist/WT einbinden</a:t>
            </a:r>
          </a:p>
          <a:p>
            <a:r>
              <a:rPr lang="de-DE" baseline="0" dirty="0" smtClean="0"/>
              <a:t>Der GF kann auch ST mit zur Erkundung nehmen (z.B. Materialtransport) </a:t>
            </a:r>
            <a:r>
              <a:rPr lang="de-DE" baseline="0" dirty="0" smtClean="0">
                <a:sym typeface="Wingdings" panose="05000000000000000000" pitchFamily="2" charset="2"/>
              </a:rPr>
              <a:t> Einsatzkräfte ohne Atemschutzausbildung können so in Einsätze eingebunden werden.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33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Es gilt weiterhin: der GF hat die Oberhand über die Bedarfe. Bei</a:t>
            </a:r>
            <a:r>
              <a:rPr lang="de-DE" baseline="0" dirty="0" smtClean="0"/>
              <a:t> Objektkenntnissen oder wenn bereits Informationen vorliegen über Auslösegrund kann bedarfsorientiert Material reduziert werden</a:t>
            </a:r>
            <a:endParaRPr lang="de-DE" dirty="0" smtClean="0"/>
          </a:p>
          <a:p>
            <a:r>
              <a:rPr lang="de-DE" dirty="0" smtClean="0"/>
              <a:t>Schlauchpaket</a:t>
            </a:r>
            <a:r>
              <a:rPr lang="de-DE" baseline="0" dirty="0" smtClean="0"/>
              <a:t> ODER Schlauchtragekorb. ;-) Man soll sich nicht zu Tode schleppen</a:t>
            </a:r>
          </a:p>
          <a:p>
            <a:r>
              <a:rPr lang="de-DE" baseline="0" dirty="0" smtClean="0"/>
              <a:t>Wenn ST vorhanden: Kann gerne beim Tragen helfen (gemäß </a:t>
            </a:r>
            <a:r>
              <a:rPr lang="de-DE" baseline="0" dirty="0" err="1" smtClean="0"/>
              <a:t>FwdV</a:t>
            </a:r>
            <a:r>
              <a:rPr lang="de-DE" baseline="0" dirty="0" smtClean="0"/>
              <a:t> 3 auch vorgesehen).</a:t>
            </a:r>
          </a:p>
          <a:p>
            <a:r>
              <a:rPr lang="de-DE" baseline="0" dirty="0" smtClean="0"/>
              <a:t>Maske kann auf Weisung GF abgenommen werden (z.B.  In Klinik bei langen Wegen ins Gebäude)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7DF8-822A-49AB-B31F-439C6934C0E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8845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9144000" cy="2240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7087" y="2960948"/>
            <a:ext cx="8029575" cy="1296144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827584" y="1448780"/>
            <a:ext cx="8316416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827088" y="1556792"/>
            <a:ext cx="3564892" cy="54006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6169C42-1B13-4743-BB85-B677ED7CE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" y="195400"/>
            <a:ext cx="2517404" cy="114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56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D162-5422-489D-9DD6-939E0B89A408}" type="datetime4">
              <a:rPr lang="de-DE" smtClean="0"/>
              <a:t>10. Dezember 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92E-FCD4-44C6-92C8-F5C99125E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564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9144000" cy="2240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7087" y="2960948"/>
            <a:ext cx="8029575" cy="1296144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827584" y="1448780"/>
            <a:ext cx="8316416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1" y="4617132"/>
            <a:ext cx="2195736" cy="2124918"/>
          </a:xfrm>
          <a:solidFill>
            <a:schemeClr val="bg1">
              <a:lumMod val="8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1"/>
          </p:nvPr>
        </p:nvSpPr>
        <p:spPr>
          <a:xfrm>
            <a:off x="6948264" y="4617132"/>
            <a:ext cx="2195736" cy="2124918"/>
          </a:xfrm>
          <a:solidFill>
            <a:schemeClr val="bg1">
              <a:lumMod val="8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2" name="Bildplatzhalter 4"/>
          <p:cNvSpPr>
            <a:spLocks noGrp="1"/>
          </p:cNvSpPr>
          <p:nvPr>
            <p:ph type="pic" sz="quarter" idx="12"/>
          </p:nvPr>
        </p:nvSpPr>
        <p:spPr>
          <a:xfrm>
            <a:off x="4644008" y="4617132"/>
            <a:ext cx="2196244" cy="2124918"/>
          </a:xfrm>
          <a:solidFill>
            <a:schemeClr val="bg1">
              <a:lumMod val="8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5" name="Bildplatzhalter 4"/>
          <p:cNvSpPr>
            <a:spLocks noGrp="1"/>
          </p:cNvSpPr>
          <p:nvPr>
            <p:ph type="pic" sz="quarter" idx="13"/>
          </p:nvPr>
        </p:nvSpPr>
        <p:spPr>
          <a:xfrm>
            <a:off x="2303748" y="4617132"/>
            <a:ext cx="2232248" cy="2124918"/>
          </a:xfrm>
          <a:solidFill>
            <a:schemeClr val="bg1">
              <a:lumMod val="8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14"/>
          </p:nvPr>
        </p:nvSpPr>
        <p:spPr>
          <a:xfrm>
            <a:off x="827088" y="1556792"/>
            <a:ext cx="3564892" cy="54006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ADB1C8D-AFB7-4C1C-BAC6-EE1055EBE8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" y="195400"/>
            <a:ext cx="2517404" cy="114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49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B9D1B-534F-4654-BC85-786305DF5F51}" type="datetime4">
              <a:rPr lang="de-DE" smtClean="0"/>
              <a:t>10. Dezember 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92E-FCD4-44C6-92C8-F5C99125E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422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mit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7338" y="1700808"/>
            <a:ext cx="8569324" cy="252028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05194-B155-416B-820E-6A48BA311436}" type="datetime4">
              <a:rPr lang="de-DE" smtClean="0"/>
              <a:t>10. Dezember 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PSNV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92E-FCD4-44C6-92C8-F5C99125E5DB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6"/>
          </p:nvPr>
        </p:nvSpPr>
        <p:spPr>
          <a:xfrm>
            <a:off x="287338" y="4329100"/>
            <a:ext cx="2088418" cy="1944700"/>
          </a:xfrm>
          <a:solidFill>
            <a:schemeClr val="bg1">
              <a:lumMod val="8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2" name="Bildplatzhalter 4"/>
          <p:cNvSpPr>
            <a:spLocks noGrp="1"/>
          </p:cNvSpPr>
          <p:nvPr>
            <p:ph type="pic" sz="quarter" idx="17"/>
          </p:nvPr>
        </p:nvSpPr>
        <p:spPr>
          <a:xfrm>
            <a:off x="2483768" y="4329100"/>
            <a:ext cx="2052228" cy="1944700"/>
          </a:xfrm>
          <a:solidFill>
            <a:schemeClr val="bg1">
              <a:lumMod val="8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3" name="Bildplatzhalter 4"/>
          <p:cNvSpPr>
            <a:spLocks noGrp="1"/>
          </p:cNvSpPr>
          <p:nvPr>
            <p:ph type="pic" sz="quarter" idx="18"/>
          </p:nvPr>
        </p:nvSpPr>
        <p:spPr>
          <a:xfrm>
            <a:off x="6804248" y="4329100"/>
            <a:ext cx="2052228" cy="1944700"/>
          </a:xfrm>
          <a:solidFill>
            <a:schemeClr val="bg1">
              <a:lumMod val="8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4"/>
          <p:cNvSpPr>
            <a:spLocks noGrp="1"/>
          </p:cNvSpPr>
          <p:nvPr>
            <p:ph type="pic" sz="quarter" idx="19"/>
          </p:nvPr>
        </p:nvSpPr>
        <p:spPr>
          <a:xfrm>
            <a:off x="4644008" y="4329100"/>
            <a:ext cx="2052228" cy="1944700"/>
          </a:xfrm>
          <a:solidFill>
            <a:schemeClr val="bg1">
              <a:lumMod val="8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999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(mittlere Textgröß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7000"/>
              </a:lnSpc>
              <a:defRPr sz="2200"/>
            </a:lvl1pPr>
            <a:lvl2pPr marL="628650" indent="-266700">
              <a:lnSpc>
                <a:spcPct val="97000"/>
              </a:lnSpc>
              <a:defRPr sz="2200"/>
            </a:lvl2pPr>
            <a:lvl3pPr marL="806450" indent="-177800" defTabSz="806450">
              <a:lnSpc>
                <a:spcPct val="97000"/>
              </a:lnSpc>
              <a:defRPr sz="2200"/>
            </a:lvl3pPr>
            <a:lvl4pPr marL="1079500" indent="-273050">
              <a:lnSpc>
                <a:spcPct val="97000"/>
              </a:lnSpc>
              <a:defRPr sz="2200"/>
            </a:lvl4pPr>
            <a:lvl5pPr marL="1257300" indent="-177800">
              <a:lnSpc>
                <a:spcPct val="97000"/>
              </a:lnSpc>
              <a:defRPr sz="22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042A8-7AFE-480C-9E5B-E191F8387894}" type="datetime4">
              <a:rPr lang="de-DE" smtClean="0"/>
              <a:t>10. Dezember 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92E-FCD4-44C6-92C8-F5C99125E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7136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(großer 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7338" y="2168860"/>
            <a:ext cx="8569324" cy="4104456"/>
          </a:xfrm>
        </p:spPr>
        <p:txBody>
          <a:bodyPr tIns="18000"/>
          <a:lstStyle>
            <a:lvl1pPr>
              <a:lnSpc>
                <a:spcPct val="112000"/>
              </a:lnSpc>
              <a:defRPr sz="2400"/>
            </a:lvl1pPr>
            <a:lvl2pPr marL="628650" indent="-266700">
              <a:lnSpc>
                <a:spcPct val="112000"/>
              </a:lnSpc>
              <a:defRPr sz="2400"/>
            </a:lvl2pPr>
            <a:lvl3pPr marL="809625" indent="-180975">
              <a:lnSpc>
                <a:spcPct val="112000"/>
              </a:lnSpc>
              <a:defRPr sz="2400"/>
            </a:lvl3pPr>
            <a:lvl4pPr marL="1076325" indent="-266700">
              <a:lnSpc>
                <a:spcPct val="112000"/>
              </a:lnSpc>
              <a:defRPr sz="2400"/>
            </a:lvl4pPr>
            <a:lvl5pPr marL="1257300" indent="-180975">
              <a:lnSpc>
                <a:spcPct val="112000"/>
              </a:lnSpc>
              <a:defRPr sz="2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BEAC0-588C-487E-8D68-4CEF87011493}" type="datetime4">
              <a:rPr lang="de-DE" smtClean="0"/>
              <a:t>10. Dezember 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92E-FCD4-44C6-92C8-F5C99125E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745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674F-0E61-4BA0-BC81-05A8896A47A0}" type="datetime4">
              <a:rPr lang="de-DE" smtClean="0"/>
              <a:t>10. Dezember 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92E-FCD4-44C6-92C8-F5C99125E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76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7338" y="1700212"/>
            <a:ext cx="4212654" cy="45735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4007" y="1700212"/>
            <a:ext cx="4212655" cy="45735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E0762-8BB1-4008-B0BE-C026653E0C53}" type="datetime4">
              <a:rPr lang="de-DE" smtClean="0"/>
              <a:t>10. Dezember 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92E-FCD4-44C6-92C8-F5C99125E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88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5E9B0-627C-40ED-B92A-DBF0B199E708}" type="datetime4">
              <a:rPr lang="de-DE" smtClean="0"/>
              <a:t>10. Dezember 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92E-FCD4-44C6-92C8-F5C99125E5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647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87337" y="1016732"/>
            <a:ext cx="8569325" cy="720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7338" y="1700808"/>
            <a:ext cx="8569324" cy="45725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7338" y="6489340"/>
            <a:ext cx="1548358" cy="1800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1E1F199D-B407-4C9C-8CDC-D28D1491035C}" type="datetime4">
              <a:rPr lang="de-DE" smtClean="0"/>
              <a:t>10. Dezember 2025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79712" y="260648"/>
            <a:ext cx="6876950" cy="432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PSNV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419" y="6489340"/>
            <a:ext cx="504243" cy="18002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F1A1592E-FCD4-44C6-92C8-F5C99125E5DB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87338" y="800708"/>
            <a:ext cx="8569325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 userDrawn="1"/>
        </p:nvCxnSpPr>
        <p:spPr>
          <a:xfrm>
            <a:off x="287338" y="6453336"/>
            <a:ext cx="8569325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 userDrawn="1"/>
        </p:nvCxnSpPr>
        <p:spPr>
          <a:xfrm>
            <a:off x="1583668" y="260648"/>
            <a:ext cx="0" cy="432048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 14">
            <a:extLst>
              <a:ext uri="{FF2B5EF4-FFF2-40B4-BE49-F238E27FC236}">
                <a16:creationId xmlns:a16="http://schemas.microsoft.com/office/drawing/2014/main" id="{2C8813B6-9F0A-4105-9870-E276C0E3E37A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49" y="177655"/>
            <a:ext cx="1192089" cy="54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7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9" r:id="rId4"/>
    <p:sldLayoutId id="2147483658" r:id="rId5"/>
    <p:sldLayoutId id="2147483657" r:id="rId6"/>
    <p:sldLayoutId id="2147483651" r:id="rId7"/>
    <p:sldLayoutId id="2147483652" r:id="rId8"/>
    <p:sldLayoutId id="2147483654" r:id="rId9"/>
    <p:sldLayoutId id="2147483655" r:id="rId10"/>
  </p:sldLayoutIdLst>
  <p:hf sldNum="0" hd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4625" indent="-174625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78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780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95350" indent="-1778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9500" indent="-18415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181" userDrawn="1">
          <p15:clr>
            <a:srgbClr val="F26B43"/>
          </p15:clr>
        </p15:guide>
        <p15:guide id="3" pos="5579" userDrawn="1">
          <p15:clr>
            <a:srgbClr val="F26B43"/>
          </p15:clr>
        </p15:guide>
        <p15:guide id="4" orient="horz" pos="39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 smtClean="0"/>
              <a:t>Standard Einsatz Regeln der Feuerwehr Tübingen</a:t>
            </a:r>
            <a:endParaRPr lang="de-DE" b="0" dirty="0"/>
          </a:p>
        </p:txBody>
      </p:sp>
      <p:pic>
        <p:nvPicPr>
          <p:cNvPr id="9" name="Bildplatzhalter 8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591" b="1591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2" name="Bildplatzhalter 11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8" r="11268"/>
          <a:stretch>
            <a:fillRect/>
          </a:stretch>
        </p:blipFill>
        <p:spPr/>
      </p:pic>
      <p:pic>
        <p:nvPicPr>
          <p:cNvPr id="11" name="Bildplatzhalter 10"/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1626" b="1626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0" name="Bildplatzhalter 9"/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2501" b="250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827088" y="1556792"/>
            <a:ext cx="4537000" cy="540060"/>
          </a:xfrm>
        </p:spPr>
        <p:txBody>
          <a:bodyPr/>
          <a:lstStyle/>
          <a:p>
            <a:r>
              <a:rPr lang="de-DE" dirty="0"/>
              <a:t>Feuerwehr – Sachgebiet </a:t>
            </a:r>
            <a:r>
              <a:rPr lang="de-DE" dirty="0" smtClean="0"/>
              <a:t>Gefahrenvorbeugung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0224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Aufgabe der DLK-Besatzung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Immer: Aufstellflächen erkunden</a:t>
            </a:r>
          </a:p>
          <a:p>
            <a:r>
              <a:rPr lang="de-DE" dirty="0" smtClean="0"/>
              <a:t>Einsatzbezogen in Absprache mit dem Einsatzleiter: Anleiterbereitschaft, Brandbekämpfung oder Menschenrettung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780928"/>
            <a:ext cx="6513538" cy="343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Zusammenfassung: Einsatzgrundsätze bei Brandeinsätzen im Gebäude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7337" y="2080784"/>
            <a:ext cx="8569324" cy="4572508"/>
          </a:xfrm>
        </p:spPr>
        <p:txBody>
          <a:bodyPr/>
          <a:lstStyle/>
          <a:p>
            <a:pPr lvl="0"/>
            <a:r>
              <a:rPr lang="de-DE" dirty="0"/>
              <a:t>Anleiterbereitschaft Drehleiter =    DLK abgestützt, Rettungskorb ausgefahren und in der Nähe des betroffenen Bereiches (Fassade), Rettungskorb durch PA-Träger besetzt</a:t>
            </a:r>
          </a:p>
          <a:p>
            <a:endParaRPr lang="de-DE" dirty="0"/>
          </a:p>
          <a:p>
            <a:pPr lvl="0"/>
            <a:r>
              <a:rPr lang="de-DE" dirty="0"/>
              <a:t>Sicherheitstrupp:                             Der Sicherheitstrupp wird primär durch das 1. (H)LF gestellt. Sollten beide Trupps eingesetzt werden (Brandbekämpfung + Menschenrettung), ist der Sicherheitstrupp umgehend durch das 2. (H)LF zu stellen</a:t>
            </a:r>
          </a:p>
          <a:p>
            <a:endParaRPr lang="de-DE" dirty="0"/>
          </a:p>
          <a:p>
            <a:pPr lvl="0"/>
            <a:r>
              <a:rPr lang="de-DE" dirty="0"/>
              <a:t>Wasserversorgung durch 2. (H)LF:  Option der Einspeisung des 1. (HLF) oder Aufbau einer unabhängigen Wasserversorgung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29279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SER 01: Einheiten im BMA-Alarm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579958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Ziele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Festhalten, was bereits Standard ist </a:t>
            </a:r>
          </a:p>
          <a:p>
            <a:endParaRPr lang="de-DE" dirty="0" smtClean="0"/>
          </a:p>
          <a:p>
            <a:r>
              <a:rPr lang="de-DE" dirty="0" smtClean="0"/>
              <a:t>Verbesserung des Funkkonzeptes bei Einsatz mit Gebäudefunk</a:t>
            </a:r>
          </a:p>
          <a:p>
            <a:r>
              <a:rPr lang="de-DE" dirty="0" smtClean="0"/>
              <a:t>Routine entwickeln für Erkundungsaufträge (Einsatzpläne)</a:t>
            </a:r>
          </a:p>
          <a:p>
            <a:r>
              <a:rPr lang="de-DE" dirty="0" smtClean="0"/>
              <a:t>Routine entwickeln für Arbeit mit </a:t>
            </a:r>
            <a:r>
              <a:rPr lang="de-DE" dirty="0" err="1" smtClean="0"/>
              <a:t>Einsatzablets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244119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63088" y="1052736"/>
            <a:ext cx="8569325" cy="720080"/>
          </a:xfrm>
        </p:spPr>
        <p:txBody>
          <a:bodyPr/>
          <a:lstStyle/>
          <a:p>
            <a:r>
              <a:rPr lang="de-DE" dirty="0" smtClean="0"/>
              <a:t>Auftrag des 1. H(LF) und 2. (H)LF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1. (H)LF</a:t>
            </a:r>
          </a:p>
          <a:p>
            <a:pPr marL="0" indent="0">
              <a:buNone/>
            </a:pPr>
            <a:endParaRPr lang="de-DE" b="1" dirty="0" smtClean="0"/>
          </a:p>
          <a:p>
            <a:r>
              <a:rPr lang="de-DE" b="1" dirty="0" smtClean="0"/>
              <a:t>Einheitsführer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    Objektschlüssel + </a:t>
            </a:r>
            <a:r>
              <a:rPr lang="de-DE" dirty="0" err="1" smtClean="0"/>
              <a:t>Melderlaufkarte</a:t>
            </a:r>
            <a:r>
              <a:rPr lang="de-DE" dirty="0" smtClean="0"/>
              <a:t> + Feuerwehrschlüssel</a:t>
            </a:r>
          </a:p>
          <a:p>
            <a:pPr lvl="1"/>
            <a:r>
              <a:rPr lang="de-DE" dirty="0" smtClean="0"/>
              <a:t>CO-Warner o. Mehrgasmessgerät</a:t>
            </a:r>
          </a:p>
          <a:p>
            <a:pPr lvl="1"/>
            <a:endParaRPr lang="de-DE" dirty="0" smtClean="0"/>
          </a:p>
          <a:p>
            <a:pPr lvl="1"/>
            <a:endParaRPr lang="de-DE" dirty="0"/>
          </a:p>
          <a:p>
            <a:pPr lvl="1"/>
            <a:endParaRPr lang="de-DE" dirty="0" smtClean="0"/>
          </a:p>
          <a:p>
            <a:r>
              <a:rPr lang="de-DE" b="1" dirty="0"/>
              <a:t>Mannschaft:</a:t>
            </a:r>
          </a:p>
          <a:p>
            <a:pPr lvl="1"/>
            <a:r>
              <a:rPr lang="de-DE" dirty="0"/>
              <a:t>Ausrüstung von </a:t>
            </a:r>
            <a:r>
              <a:rPr lang="de-DE" dirty="0" smtClean="0"/>
              <a:t>1. PA-Trupp (siehe nächste Folie)</a:t>
            </a:r>
          </a:p>
          <a:p>
            <a:pPr lvl="1"/>
            <a:r>
              <a:rPr lang="de-DE" dirty="0" smtClean="0"/>
              <a:t>Erkundung GF + min. AT </a:t>
            </a:r>
            <a:endParaRPr lang="de-DE" dirty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2. (H)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b="1" dirty="0"/>
              <a:t>Einheitsführer</a:t>
            </a:r>
            <a:r>
              <a:rPr lang="de-DE" dirty="0"/>
              <a:t>:</a:t>
            </a:r>
          </a:p>
          <a:p>
            <a:pPr lvl="1"/>
            <a:r>
              <a:rPr lang="de-DE" dirty="0" smtClean="0"/>
              <a:t>Erkundung der Löschwassereinspeisung (Feuerwehrplan)</a:t>
            </a:r>
            <a:endParaRPr lang="de-DE" dirty="0"/>
          </a:p>
          <a:p>
            <a:pPr lvl="1"/>
            <a:endParaRPr lang="de-DE" dirty="0" smtClean="0"/>
          </a:p>
          <a:p>
            <a:endParaRPr lang="de-DE" b="1" dirty="0"/>
          </a:p>
          <a:p>
            <a:endParaRPr lang="de-DE" b="1" dirty="0" smtClean="0"/>
          </a:p>
          <a:p>
            <a:r>
              <a:rPr lang="de-DE" b="1" dirty="0" smtClean="0"/>
              <a:t>Mannschaft</a:t>
            </a:r>
            <a:r>
              <a:rPr lang="de-DE" b="1" dirty="0"/>
              <a:t>:</a:t>
            </a:r>
          </a:p>
          <a:p>
            <a:pPr lvl="1"/>
            <a:r>
              <a:rPr lang="de-DE" dirty="0"/>
              <a:t>Ausrüstung </a:t>
            </a:r>
            <a:r>
              <a:rPr lang="de-DE" dirty="0" smtClean="0"/>
              <a:t>von Trupps nur auf Weisung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sp>
        <p:nvSpPr>
          <p:cNvPr id="9" name="Abgerundetes Rechteck 8"/>
          <p:cNvSpPr/>
          <p:nvPr/>
        </p:nvSpPr>
        <p:spPr>
          <a:xfrm>
            <a:off x="611559" y="5625727"/>
            <a:ext cx="8064896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Die </a:t>
            </a:r>
            <a:r>
              <a:rPr lang="de-DE" b="1" dirty="0" smtClean="0"/>
              <a:t>Sicherheit</a:t>
            </a:r>
            <a:r>
              <a:rPr lang="de-DE" dirty="0" smtClean="0"/>
              <a:t> der Einsatzkräfte hat oberste Priorität!</a:t>
            </a:r>
            <a:endParaRPr lang="de-DE" dirty="0"/>
          </a:p>
        </p:txBody>
      </p:sp>
      <p:pic>
        <p:nvPicPr>
          <p:cNvPr id="8" name="Grafik 7"/>
          <p:cNvPicPr/>
          <p:nvPr/>
        </p:nvPicPr>
        <p:blipFill>
          <a:blip r:embed="rId3"/>
          <a:stretch>
            <a:fillRect/>
          </a:stretch>
        </p:blipFill>
        <p:spPr>
          <a:xfrm rot="10800000">
            <a:off x="1691680" y="3429000"/>
            <a:ext cx="1087759" cy="80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2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Aufgabe der DLK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Immer: Aufstellflächen erkunden</a:t>
            </a:r>
          </a:p>
          <a:p>
            <a:r>
              <a:rPr lang="de-DE" dirty="0" smtClean="0"/>
              <a:t>Einsatzbezogen: Besetzung des FIZ, FW-Aufzug oder der SPZ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636912"/>
            <a:ext cx="6513538" cy="3432584"/>
          </a:xfrm>
          <a:prstGeom prst="rect">
            <a:avLst/>
          </a:prstGeom>
        </p:spPr>
      </p:pic>
      <p:pic>
        <p:nvPicPr>
          <p:cNvPr id="6" name="Grafik 5"/>
          <p:cNvPicPr/>
          <p:nvPr/>
        </p:nvPicPr>
        <p:blipFill>
          <a:blip r:embed="rId3"/>
          <a:stretch>
            <a:fillRect/>
          </a:stretch>
        </p:blipFill>
        <p:spPr>
          <a:xfrm>
            <a:off x="6302861" y="2043906"/>
            <a:ext cx="398145" cy="151765"/>
          </a:xfrm>
          <a:prstGeom prst="rect">
            <a:avLst/>
          </a:prstGeom>
        </p:spPr>
      </p:pic>
      <p:pic>
        <p:nvPicPr>
          <p:cNvPr id="7" name="Grafik 6"/>
          <p:cNvPicPr/>
          <p:nvPr/>
        </p:nvPicPr>
        <p:blipFill>
          <a:blip r:embed="rId4"/>
          <a:stretch>
            <a:fillRect/>
          </a:stretch>
        </p:blipFill>
        <p:spPr>
          <a:xfrm>
            <a:off x="6710999" y="2043906"/>
            <a:ext cx="396240" cy="15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33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Einsatzgrundsätze im BMA-Alarm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b="1" dirty="0"/>
              <a:t>Alle</a:t>
            </a:r>
            <a:r>
              <a:rPr lang="de-DE" dirty="0"/>
              <a:t> Eintreffende Einheiten melden sich einsatzbereit zunächst beim ELW (Tübingen 500). Ist dieser nicht anwesend, direkt beim Einsatzleiter (Tübingen 5) 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lvl="0"/>
            <a:r>
              <a:rPr lang="de-DE" dirty="0"/>
              <a:t>Das FIZ wird während der Einsatzmaßnahmen überwacht</a:t>
            </a:r>
          </a:p>
          <a:p>
            <a:pPr lvl="0"/>
            <a:r>
              <a:rPr lang="de-DE" b="1" dirty="0"/>
              <a:t>Auf Weisung des Einsatzleiters: Verwendung Gebäudefunk </a:t>
            </a:r>
            <a:endParaRPr lang="de-DE" dirty="0"/>
          </a:p>
          <a:p>
            <a:pPr lvl="0"/>
            <a:r>
              <a:rPr lang="de-DE" dirty="0"/>
              <a:t>Gebäudeverantwortlichen kontaktieren</a:t>
            </a:r>
          </a:p>
          <a:p>
            <a:pPr lvl="0"/>
            <a:r>
              <a:rPr lang="de-DE" dirty="0"/>
              <a:t>Akustischer Räumungsalarm bis zum Ende der Erkundung aktiv belassen</a:t>
            </a:r>
          </a:p>
          <a:p>
            <a:pPr lvl="0"/>
            <a:r>
              <a:rPr lang="de-DE" dirty="0"/>
              <a:t>Der Auslösebereich wird </a:t>
            </a:r>
            <a:r>
              <a:rPr lang="de-DE" b="1" dirty="0"/>
              <a:t>immer</a:t>
            </a:r>
            <a:r>
              <a:rPr lang="de-DE" dirty="0"/>
              <a:t> </a:t>
            </a:r>
            <a:r>
              <a:rPr lang="de-DE" b="1" dirty="0"/>
              <a:t>nach FW-Laufkarte</a:t>
            </a:r>
            <a:r>
              <a:rPr lang="de-DE" dirty="0"/>
              <a:t> aufgesucht</a:t>
            </a:r>
          </a:p>
          <a:p>
            <a:pPr lvl="0"/>
            <a:r>
              <a:rPr lang="de-DE" dirty="0"/>
              <a:t>Alternative Angriffswege prüfen</a:t>
            </a:r>
          </a:p>
          <a:p>
            <a:pPr lvl="0"/>
            <a:r>
              <a:rPr lang="de-DE" dirty="0"/>
              <a:t>Umliegende Bereiche um </a:t>
            </a:r>
            <a:r>
              <a:rPr lang="de-DE" dirty="0" err="1"/>
              <a:t>Melderauslösebereich</a:t>
            </a:r>
            <a:r>
              <a:rPr lang="de-DE" dirty="0"/>
              <a:t> stets kontrollieren (v.a. bei Handfeuermelder!)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46355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Funkskizze Einheiten im Gebäudefunk (analog)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Es gilt: </a:t>
            </a:r>
          </a:p>
          <a:p>
            <a:pPr lvl="1"/>
            <a:r>
              <a:rPr lang="de-DE" dirty="0" smtClean="0"/>
              <a:t>Der Einsatzleiter trägt zwei Funkgeräte (K46 und K56)</a:t>
            </a:r>
          </a:p>
          <a:p>
            <a:pPr lvl="1"/>
            <a:r>
              <a:rPr lang="de-DE" dirty="0" smtClean="0"/>
              <a:t>Nur Einheiten im Gebäude funken auf Gebäudefunk 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75" y="2780928"/>
            <a:ext cx="8751247" cy="292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67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Funkskizze Einheiten im Gebäudefunk (digital)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Es gilt: </a:t>
            </a:r>
          </a:p>
          <a:p>
            <a:pPr lvl="1"/>
            <a:r>
              <a:rPr lang="de-DE" dirty="0" smtClean="0"/>
              <a:t>Der Einsatzleiter trägt zwei Funkgeräte (K46 und K56)</a:t>
            </a:r>
          </a:p>
          <a:p>
            <a:pPr lvl="1"/>
            <a:r>
              <a:rPr lang="de-DE" dirty="0" smtClean="0"/>
              <a:t>Nur Einheiten im Gebäude funken auf Gebäudefunk 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pic>
        <p:nvPicPr>
          <p:cNvPr id="5" name="Grafik 4"/>
          <p:cNvPicPr/>
          <p:nvPr/>
        </p:nvPicPr>
        <p:blipFill>
          <a:blip r:embed="rId2"/>
          <a:stretch>
            <a:fillRect/>
          </a:stretch>
        </p:blipFill>
        <p:spPr>
          <a:xfrm>
            <a:off x="683567" y="2737301"/>
            <a:ext cx="7776864" cy="356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22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Der Angriffstrupp beim BMA Alarm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pic>
        <p:nvPicPr>
          <p:cNvPr id="6" name="Grafik 5"/>
          <p:cNvPicPr/>
          <p:nvPr/>
        </p:nvPicPr>
        <p:blipFill rotWithShape="1">
          <a:blip r:embed="rId3"/>
          <a:srcRect b="23032"/>
          <a:stretch/>
        </p:blipFill>
        <p:spPr bwMode="auto">
          <a:xfrm>
            <a:off x="395536" y="1664803"/>
            <a:ext cx="3528392" cy="3744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nhaltsplatzhalter 8"/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318331" y="2064534"/>
            <a:ext cx="4544688" cy="3060824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3815490" y="2924944"/>
            <a:ext cx="618958" cy="271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  <a:spcAft>
                <a:spcPts val="0"/>
              </a:spcAft>
            </a:pPr>
            <a:r>
              <a:rPr lang="de-DE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lang="de-DE" sz="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490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Inhalte der Präsentation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b="1" dirty="0" smtClean="0"/>
              <a:t>Wieso Standeinsatzregeln?</a:t>
            </a:r>
          </a:p>
          <a:p>
            <a:endParaRPr lang="de-DE" sz="2000" b="1" dirty="0" smtClean="0"/>
          </a:p>
          <a:p>
            <a:r>
              <a:rPr lang="de-DE" sz="2000" b="1" dirty="0" smtClean="0"/>
              <a:t>Standard Einsatz Regel 1: Einheiten im Brandeinsatz im Gebäude</a:t>
            </a:r>
          </a:p>
          <a:p>
            <a:pPr lvl="1"/>
            <a:r>
              <a:rPr lang="de-DE" sz="2000" dirty="0" smtClean="0"/>
              <a:t>Einsatzgrundsätze bei Brandeinsätzen im Gebäude</a:t>
            </a:r>
          </a:p>
          <a:p>
            <a:pPr lvl="1"/>
            <a:r>
              <a:rPr lang="de-DE" sz="2000" dirty="0" smtClean="0"/>
              <a:t>Grundsätze der Fahrzeugaufstellung</a:t>
            </a:r>
          </a:p>
          <a:p>
            <a:pPr lvl="1"/>
            <a:endParaRPr lang="de-DE" sz="2000" dirty="0" smtClean="0"/>
          </a:p>
          <a:p>
            <a:r>
              <a:rPr lang="de-DE" sz="2000" b="1" dirty="0"/>
              <a:t>Standard Einsatz Regel </a:t>
            </a:r>
            <a:r>
              <a:rPr lang="de-DE" sz="2000" b="1" dirty="0" smtClean="0"/>
              <a:t>2: </a:t>
            </a:r>
            <a:r>
              <a:rPr lang="de-DE" sz="2000" b="1" dirty="0"/>
              <a:t>Einheiten im </a:t>
            </a:r>
            <a:r>
              <a:rPr lang="de-DE" sz="2000" b="1" dirty="0" smtClean="0"/>
              <a:t>BMA Alarm</a:t>
            </a:r>
          </a:p>
          <a:p>
            <a:pPr lvl="1"/>
            <a:r>
              <a:rPr lang="de-DE" sz="2000" dirty="0" smtClean="0"/>
              <a:t>Einsatzgrundsätze im BMA-Alarm</a:t>
            </a:r>
          </a:p>
          <a:p>
            <a:pPr lvl="1"/>
            <a:r>
              <a:rPr lang="de-DE" sz="2000" dirty="0" smtClean="0"/>
              <a:t>Funkskizze Einheiten im BMA-Alarm (Gebäudefunk)</a:t>
            </a:r>
          </a:p>
          <a:p>
            <a:pPr lvl="1"/>
            <a:r>
              <a:rPr lang="de-DE" sz="2000" dirty="0" smtClean="0"/>
              <a:t>Ausrüstung Angriffstrupp beim BMA Alarm</a:t>
            </a:r>
            <a:endParaRPr lang="de-DE" sz="2000" dirty="0"/>
          </a:p>
          <a:p>
            <a:pPr marL="0" indent="0">
              <a:buNone/>
            </a:pPr>
            <a:endParaRPr lang="de-DE" sz="2000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7657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Umsetzung der </a:t>
            </a:r>
            <a:r>
              <a:rPr lang="de-DE" dirty="0" err="1" smtClean="0"/>
              <a:t>StandardEinsatzRegeln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2862044242"/>
              </p:ext>
            </p:extLst>
          </p:nvPr>
        </p:nvGraphicFramePr>
        <p:xfrm>
          <a:off x="971600" y="1844824"/>
          <a:ext cx="720080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287337" y="6021288"/>
            <a:ext cx="6876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Ansprechpartner</a:t>
            </a:r>
            <a:r>
              <a:rPr lang="de-DE" dirty="0" smtClean="0"/>
              <a:t>: Jonathan Friedrich, jonathan.friedrich@tuebingen.de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011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7020966" cy="355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33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Standard Einsatz Regeln (SER) helfen!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smtClean="0"/>
              <a:t> Einheitliche Einsatztaktik </a:t>
            </a:r>
          </a:p>
          <a:p>
            <a:r>
              <a:rPr lang="de-DE" sz="2400" dirty="0" smtClean="0"/>
              <a:t> Strukturierte Abläufe in alltäglichen Einsatzsituationen</a:t>
            </a:r>
          </a:p>
          <a:p>
            <a:r>
              <a:rPr lang="de-DE" sz="2400" dirty="0" smtClean="0"/>
              <a:t> Grundlage für Ausbildung und Einarbeitung</a:t>
            </a:r>
          </a:p>
          <a:p>
            <a:r>
              <a:rPr lang="de-DE" sz="2400" dirty="0" smtClean="0"/>
              <a:t> Verhindert Kommunikationsprobleme</a:t>
            </a:r>
          </a:p>
          <a:p>
            <a:r>
              <a:rPr lang="de-DE" sz="2400" dirty="0" smtClean="0"/>
              <a:t> Bietet Grundstruktur für komplexere Lagen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sp>
        <p:nvSpPr>
          <p:cNvPr id="6" name="Abgerundetes Rechteck 5"/>
          <p:cNvSpPr/>
          <p:nvPr/>
        </p:nvSpPr>
        <p:spPr>
          <a:xfrm>
            <a:off x="467544" y="4581128"/>
            <a:ext cx="8064896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Standard Einsatz Regeln </a:t>
            </a:r>
            <a:r>
              <a:rPr lang="de-DE" b="1" dirty="0" smtClean="0"/>
              <a:t>ergänzen</a:t>
            </a:r>
            <a:r>
              <a:rPr lang="de-DE" dirty="0" smtClean="0"/>
              <a:t> die Grundlagen der Feuerwehrdienstvorschriften.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5746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SER 01: Einheiten im Brandeinsatz im Gebäude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z.B. Wohnungsbrand, Küchenbrand, Rauch aus Wohnung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7842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Ziele der SER 01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Sensibilisierung für Aufstellung der Fahrzeuge: Grundlage für Einsatz</a:t>
            </a:r>
          </a:p>
          <a:p>
            <a:r>
              <a:rPr lang="de-DE" dirty="0" smtClean="0"/>
              <a:t>Schnelle und definierte Handlungsabläufe </a:t>
            </a:r>
          </a:p>
          <a:p>
            <a:r>
              <a:rPr lang="de-DE" dirty="0" smtClean="0"/>
              <a:t>Stressvermeidung und Aufgabenverteilung auf 2. (H)LFs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Sicherheit für Einheiten im Innenangriff: </a:t>
            </a:r>
          </a:p>
          <a:p>
            <a:pPr lvl="1"/>
            <a:r>
              <a:rPr lang="de-DE" dirty="0" smtClean="0"/>
              <a:t>Konsequentes stellen eines Sicherheitstrupps ohne zusätzliche Aufgaben an der Einsatzstelle (z.B. Aufbau Löschwasserversorgung)</a:t>
            </a:r>
          </a:p>
          <a:p>
            <a:pPr lvl="1"/>
            <a:r>
              <a:rPr lang="de-DE" dirty="0" smtClean="0"/>
              <a:t>Sensibilisierung für Anleiterbereitschaft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5400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7" name="Grafik 6"/>
          <p:cNvPicPr/>
          <p:nvPr/>
        </p:nvPicPr>
        <p:blipFill rotWithShape="1">
          <a:blip r:embed="rId3"/>
          <a:srcRect t="13201" b="3519"/>
          <a:stretch/>
        </p:blipFill>
        <p:spPr>
          <a:xfrm>
            <a:off x="2771800" y="1484784"/>
            <a:ext cx="5676374" cy="5112568"/>
          </a:xfrm>
          <a:prstGeom prst="rect">
            <a:avLst/>
          </a:prstGeom>
          <a:ln w="31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87337" y="1016732"/>
            <a:ext cx="8569325" cy="720080"/>
          </a:xfrm>
        </p:spPr>
        <p:txBody>
          <a:bodyPr/>
          <a:lstStyle/>
          <a:p>
            <a:r>
              <a:rPr lang="de-DE" dirty="0" smtClean="0"/>
              <a:t>Optimale Fahrzeugaufstellung (unter optimalen Bedingungen)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9685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63088" y="1052736"/>
            <a:ext cx="8569325" cy="720080"/>
          </a:xfrm>
        </p:spPr>
        <p:txBody>
          <a:bodyPr/>
          <a:lstStyle/>
          <a:p>
            <a:r>
              <a:rPr lang="de-DE" dirty="0" smtClean="0"/>
              <a:t>Auftrag des 1. H(LF) und 2. (H)LF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1. (H)LF</a:t>
            </a:r>
          </a:p>
          <a:p>
            <a:pPr marL="0" indent="0">
              <a:buNone/>
            </a:pPr>
            <a:endParaRPr lang="de-DE" b="1" dirty="0" smtClean="0"/>
          </a:p>
          <a:p>
            <a:r>
              <a:rPr lang="de-DE" b="1" dirty="0" smtClean="0"/>
              <a:t>Einheitsführer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Innenerkundung</a:t>
            </a:r>
          </a:p>
          <a:p>
            <a:pPr lvl="1"/>
            <a:r>
              <a:rPr lang="de-DE" dirty="0" smtClean="0"/>
              <a:t>Festlegung der Lage des Verteilers</a:t>
            </a:r>
          </a:p>
          <a:p>
            <a:pPr lvl="1"/>
            <a:r>
              <a:rPr lang="de-DE" dirty="0" smtClean="0"/>
              <a:t>Verantwortung: </a:t>
            </a:r>
            <a:r>
              <a:rPr lang="de-DE" b="1" dirty="0" smtClean="0"/>
              <a:t>Stellen eine Sicherheitstrupps </a:t>
            </a:r>
          </a:p>
          <a:p>
            <a:pPr lvl="1"/>
            <a:endParaRPr lang="de-DE" dirty="0" smtClean="0"/>
          </a:p>
          <a:p>
            <a:r>
              <a:rPr lang="de-DE" b="1" dirty="0"/>
              <a:t>Mannschaft:</a:t>
            </a:r>
          </a:p>
          <a:p>
            <a:pPr lvl="1"/>
            <a:r>
              <a:rPr lang="de-DE" dirty="0"/>
              <a:t>Ausrüstung von 2. PA-Trupps</a:t>
            </a:r>
          </a:p>
          <a:p>
            <a:pPr lvl="1"/>
            <a:r>
              <a:rPr lang="de-DE" dirty="0"/>
              <a:t>Durchführung des Löscheinsatzes gemäß FwdV3</a:t>
            </a:r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2. (H)LF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b="1" dirty="0"/>
              <a:t>Einheitsführer</a:t>
            </a:r>
            <a:r>
              <a:rPr lang="de-DE" dirty="0"/>
              <a:t>:</a:t>
            </a:r>
          </a:p>
          <a:p>
            <a:pPr lvl="1"/>
            <a:r>
              <a:rPr lang="de-DE" dirty="0" smtClean="0"/>
              <a:t>Gesamterkundung (Objektumrundung)</a:t>
            </a:r>
          </a:p>
          <a:p>
            <a:pPr lvl="1"/>
            <a:r>
              <a:rPr lang="de-DE" dirty="0" smtClean="0"/>
              <a:t>Treffen einer Lageabhängigen Entscheidung: Maske PA-Träger aufsetzen</a:t>
            </a:r>
          </a:p>
          <a:p>
            <a:pPr lvl="1"/>
            <a:r>
              <a:rPr lang="de-DE" dirty="0" smtClean="0"/>
              <a:t>Festlegung Wasserentnahmestelle</a:t>
            </a:r>
            <a:endParaRPr lang="de-DE" dirty="0"/>
          </a:p>
          <a:p>
            <a:pPr lvl="1"/>
            <a:endParaRPr lang="de-DE" dirty="0"/>
          </a:p>
          <a:p>
            <a:r>
              <a:rPr lang="de-DE" b="1" dirty="0"/>
              <a:t>Mannschaft:</a:t>
            </a:r>
          </a:p>
          <a:p>
            <a:pPr lvl="1"/>
            <a:r>
              <a:rPr lang="de-DE" dirty="0"/>
              <a:t>Ausrüstung </a:t>
            </a:r>
            <a:r>
              <a:rPr lang="de-DE" dirty="0" smtClean="0"/>
              <a:t>eines PA-Trupps </a:t>
            </a:r>
          </a:p>
          <a:p>
            <a:pPr lvl="1"/>
            <a:r>
              <a:rPr lang="de-DE" dirty="0" smtClean="0"/>
              <a:t>Aufbau einer Löschwasserversorgung für 1. (H)LF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sp>
        <p:nvSpPr>
          <p:cNvPr id="9" name="Abgerundetes Rechteck 8"/>
          <p:cNvSpPr/>
          <p:nvPr/>
        </p:nvSpPr>
        <p:spPr>
          <a:xfrm>
            <a:off x="611559" y="5625727"/>
            <a:ext cx="8064896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Die </a:t>
            </a:r>
            <a:r>
              <a:rPr lang="de-DE" b="1" dirty="0" smtClean="0"/>
              <a:t>Sicherheit</a:t>
            </a:r>
            <a:r>
              <a:rPr lang="de-DE" dirty="0" smtClean="0"/>
              <a:t> der Einsatzkräfte hat oberste Priorität!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265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Anleiterbereitschaft </a:t>
            </a:r>
            <a:endParaRPr lang="de-DE" dirty="0"/>
          </a:p>
        </p:txBody>
      </p:sp>
      <p:sp>
        <p:nvSpPr>
          <p:cNvPr id="18" name="Inhaltsplatzhalter 17"/>
          <p:cNvSpPr>
            <a:spLocks noGrp="1"/>
          </p:cNvSpPr>
          <p:nvPr>
            <p:ph idx="1"/>
          </p:nvPr>
        </p:nvSpPr>
        <p:spPr>
          <a:xfrm>
            <a:off x="274711" y="1556792"/>
            <a:ext cx="8569324" cy="4572508"/>
          </a:xfrm>
        </p:spPr>
        <p:txBody>
          <a:bodyPr/>
          <a:lstStyle/>
          <a:p>
            <a:pPr marL="0" indent="0">
              <a:buNone/>
            </a:pPr>
            <a:r>
              <a:rPr lang="de-DE" b="1" dirty="0" smtClean="0"/>
              <a:t>Ziel</a:t>
            </a:r>
            <a:r>
              <a:rPr lang="de-DE" dirty="0" smtClean="0"/>
              <a:t>: Sicherstellung eines zweiten Rettungswegs für Einheiten im Innenangriff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871" y="1903761"/>
            <a:ext cx="3299816" cy="4160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feld 19"/>
          <p:cNvSpPr txBox="1"/>
          <p:nvPr/>
        </p:nvSpPr>
        <p:spPr>
          <a:xfrm>
            <a:off x="4499992" y="5590220"/>
            <a:ext cx="4769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Eine Anleiterbereitschaft kann mittels Drehleiter </a:t>
            </a:r>
          </a:p>
          <a:p>
            <a:r>
              <a:rPr lang="de-DE" dirty="0" smtClean="0"/>
              <a:t>oder tragbaren Leitern hergestellt werden</a:t>
            </a:r>
            <a:endParaRPr lang="de-DE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381" y="3555699"/>
            <a:ext cx="2905125" cy="2819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Wolkenförmige Legende 22"/>
          <p:cNvSpPr/>
          <p:nvPr/>
        </p:nvSpPr>
        <p:spPr>
          <a:xfrm>
            <a:off x="107504" y="2132856"/>
            <a:ext cx="2613440" cy="2027312"/>
          </a:xfrm>
          <a:prstGeom prst="cloudCallout">
            <a:avLst>
              <a:gd name="adj1" fmla="val 43148"/>
              <a:gd name="adj2" fmla="val 5286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</a:rPr>
              <a:t>„Tübingen 5 von GF 1/42 – Frage: Sollen wir eine Anleiterbereitschaft auf der Rückseite vorbereiten?</a:t>
            </a:r>
            <a:endParaRPr lang="de-DE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668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Beispiele von </a:t>
            </a:r>
            <a:r>
              <a:rPr lang="de-DE" dirty="0" err="1" smtClean="0"/>
              <a:t>Anleiterbereitschaft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51" y="1604601"/>
            <a:ext cx="4159904" cy="311008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3501008"/>
            <a:ext cx="4665129" cy="3110086"/>
          </a:xfrm>
          <a:prstGeom prst="ellipse">
            <a:avLst/>
          </a:prstGeom>
          <a:ln w="952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8332" y="706363"/>
            <a:ext cx="2085326" cy="33279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925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dt Tübingen">
  <a:themeElements>
    <a:clrScheme name="Benutzerdefiniert 72">
      <a:dk1>
        <a:sysClr val="windowText" lastClr="000000"/>
      </a:dk1>
      <a:lt1>
        <a:sysClr val="window" lastClr="FFFFFF"/>
      </a:lt1>
      <a:dk2>
        <a:srgbClr val="6F6F6E"/>
      </a:dk2>
      <a:lt2>
        <a:srgbClr val="349440"/>
      </a:lt2>
      <a:accent1>
        <a:srgbClr val="E73230"/>
      </a:accent1>
      <a:accent2>
        <a:srgbClr val="6F6F6E"/>
      </a:accent2>
      <a:accent3>
        <a:srgbClr val="A09E9E"/>
      </a:accent3>
      <a:accent4>
        <a:srgbClr val="D3D0CD"/>
      </a:accent4>
      <a:accent5>
        <a:srgbClr val="008BD2"/>
      </a:accent5>
      <a:accent6>
        <a:srgbClr val="6292C7"/>
      </a:accent6>
      <a:hlink>
        <a:srgbClr val="000000"/>
      </a:hlink>
      <a:folHlink>
        <a:srgbClr val="000000"/>
      </a:folHlink>
    </a:clrScheme>
    <a:fontScheme name="Stadt Tübing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ebingen_PowerPoint.potx" id="{2D04D3F8-367B-4222-A554-035443EEBEFA}" vid="{DF08013B-3600-4EA0-841F-72EC597ECD00}"/>
    </a:ext>
  </a:extLst>
</a:theme>
</file>

<file path=ppt/theme/theme2.xml><?xml version="1.0" encoding="utf-8"?>
<a:theme xmlns:a="http://schemas.openxmlformats.org/drawingml/2006/main" name="Larissa">
  <a:themeElements>
    <a:clrScheme name="Stadt Tübingen">
      <a:dk1>
        <a:sysClr val="windowText" lastClr="000000"/>
      </a:dk1>
      <a:lt1>
        <a:sysClr val="window" lastClr="FFFFFF"/>
      </a:lt1>
      <a:dk2>
        <a:srgbClr val="6F6F6E"/>
      </a:dk2>
      <a:lt2>
        <a:srgbClr val="349440"/>
      </a:lt2>
      <a:accent1>
        <a:srgbClr val="E73230"/>
      </a:accent1>
      <a:accent2>
        <a:srgbClr val="6F6F6E"/>
      </a:accent2>
      <a:accent3>
        <a:srgbClr val="B4B2B0"/>
      </a:accent3>
      <a:accent4>
        <a:srgbClr val="D3D0CD"/>
      </a:accent4>
      <a:accent5>
        <a:srgbClr val="008BD2"/>
      </a:accent5>
      <a:accent6>
        <a:srgbClr val="6292C7"/>
      </a:accent6>
      <a:hlink>
        <a:srgbClr val="000000"/>
      </a:hlink>
      <a:folHlink>
        <a:srgbClr val="000000"/>
      </a:folHlink>
    </a:clrScheme>
    <a:fontScheme name="Stadt Tübing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Stadt Tübingen">
      <a:dk1>
        <a:sysClr val="windowText" lastClr="000000"/>
      </a:dk1>
      <a:lt1>
        <a:sysClr val="window" lastClr="FFFFFF"/>
      </a:lt1>
      <a:dk2>
        <a:srgbClr val="6F6F6E"/>
      </a:dk2>
      <a:lt2>
        <a:srgbClr val="349440"/>
      </a:lt2>
      <a:accent1>
        <a:srgbClr val="E73230"/>
      </a:accent1>
      <a:accent2>
        <a:srgbClr val="6F6F6E"/>
      </a:accent2>
      <a:accent3>
        <a:srgbClr val="B4B2B0"/>
      </a:accent3>
      <a:accent4>
        <a:srgbClr val="D3D0CD"/>
      </a:accent4>
      <a:accent5>
        <a:srgbClr val="008BD2"/>
      </a:accent5>
      <a:accent6>
        <a:srgbClr val="6292C7"/>
      </a:accent6>
      <a:hlink>
        <a:srgbClr val="000000"/>
      </a:hlink>
      <a:folHlink>
        <a:srgbClr val="000000"/>
      </a:folHlink>
    </a:clrScheme>
    <a:fontScheme name="Stadt Tübing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PowerPoint_2017</Template>
  <TotalTime>0</TotalTime>
  <Words>1111</Words>
  <Application>Microsoft Office PowerPoint</Application>
  <PresentationFormat>Bildschirmpräsentation (4:3)</PresentationFormat>
  <Paragraphs>156</Paragraphs>
  <Slides>21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Calibri</vt:lpstr>
      <vt:lpstr>Symbol</vt:lpstr>
      <vt:lpstr>Tahoma</vt:lpstr>
      <vt:lpstr>Times New Roman</vt:lpstr>
      <vt:lpstr>Wingdings</vt:lpstr>
      <vt:lpstr>Stadt Tübingen</vt:lpstr>
      <vt:lpstr>Standard Einsatz Regeln der Feuerwehr Tübingen</vt:lpstr>
      <vt:lpstr>Inhalte der Präsentation</vt:lpstr>
      <vt:lpstr>Standard Einsatz Regeln (SER) helfen!</vt:lpstr>
      <vt:lpstr>SER 01: Einheiten im Brandeinsatz im Gebäude</vt:lpstr>
      <vt:lpstr>Ziele der SER 01</vt:lpstr>
      <vt:lpstr>Optimale Fahrzeugaufstellung (unter optimalen Bedingungen) </vt:lpstr>
      <vt:lpstr>Auftrag des 1. H(LF) und 2. (H)LF</vt:lpstr>
      <vt:lpstr>Die Anleiterbereitschaft </vt:lpstr>
      <vt:lpstr>Beispiele von Anleiterbereitschaft </vt:lpstr>
      <vt:lpstr>Aufgabe der DLK-Besatzung </vt:lpstr>
      <vt:lpstr>Zusammenfassung: Einsatzgrundsätze bei Brandeinsätzen im Gebäude</vt:lpstr>
      <vt:lpstr>SER 01: Einheiten im BMA-Alarm</vt:lpstr>
      <vt:lpstr>Ziele</vt:lpstr>
      <vt:lpstr>Auftrag des 1. H(LF) und 2. (H)LF</vt:lpstr>
      <vt:lpstr>Aufgabe der DLK </vt:lpstr>
      <vt:lpstr>Einsatzgrundsätze im BMA-Alarm</vt:lpstr>
      <vt:lpstr>Funkskizze Einheiten im Gebäudefunk (analog) </vt:lpstr>
      <vt:lpstr>Funkskizze Einheiten im Gebäudefunk (digital) </vt:lpstr>
      <vt:lpstr>Der Angriffstrupp beim BMA Alarm </vt:lpstr>
      <vt:lpstr>Umsetzung der StandardEinsatzRegeln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einzeilig und zweizeilig</dc:title>
  <dc:subject>Untertitel der Präsentation</dc:subject>
  <dc:creator>Ernst, Florian, Universitätsstadt Tübingen</dc:creator>
  <cp:lastModifiedBy>Friedrich, Jonathan, Universitätsstadt Tübingen</cp:lastModifiedBy>
  <cp:revision>112</cp:revision>
  <dcterms:created xsi:type="dcterms:W3CDTF">2020-04-16T09:04:32Z</dcterms:created>
  <dcterms:modified xsi:type="dcterms:W3CDTF">2025-12-10T12:29:17Z</dcterms:modified>
</cp:coreProperties>
</file>